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401" r:id="rId2"/>
    <p:sldId id="380" r:id="rId3"/>
    <p:sldId id="381" r:id="rId4"/>
    <p:sldId id="291" r:id="rId5"/>
    <p:sldId id="257" r:id="rId6"/>
    <p:sldId id="330" r:id="rId7"/>
    <p:sldId id="311" r:id="rId8"/>
    <p:sldId id="321" r:id="rId9"/>
    <p:sldId id="404" r:id="rId10"/>
    <p:sldId id="258" r:id="rId11"/>
    <p:sldId id="322" r:id="rId12"/>
    <p:sldId id="261" r:id="rId13"/>
    <p:sldId id="262" r:id="rId14"/>
    <p:sldId id="259" r:id="rId15"/>
    <p:sldId id="385" r:id="rId16"/>
    <p:sldId id="384" r:id="rId17"/>
    <p:sldId id="260" r:id="rId18"/>
    <p:sldId id="323" r:id="rId19"/>
    <p:sldId id="271" r:id="rId20"/>
    <p:sldId id="313" r:id="rId21"/>
    <p:sldId id="278" r:id="rId22"/>
    <p:sldId id="326" r:id="rId23"/>
    <p:sldId id="279" r:id="rId24"/>
    <p:sldId id="281" r:id="rId25"/>
    <p:sldId id="327" r:id="rId26"/>
    <p:sldId id="282" r:id="rId27"/>
    <p:sldId id="329" r:id="rId28"/>
    <p:sldId id="338" r:id="rId29"/>
    <p:sldId id="339" r:id="rId30"/>
    <p:sldId id="407" r:id="rId31"/>
    <p:sldId id="408" r:id="rId32"/>
    <p:sldId id="341" r:id="rId33"/>
    <p:sldId id="342" r:id="rId34"/>
    <p:sldId id="344" r:id="rId35"/>
    <p:sldId id="346" r:id="rId36"/>
    <p:sldId id="412" r:id="rId37"/>
    <p:sldId id="409" r:id="rId38"/>
    <p:sldId id="410" r:id="rId39"/>
    <p:sldId id="413" r:id="rId40"/>
    <p:sldId id="414" r:id="rId41"/>
    <p:sldId id="411" r:id="rId42"/>
    <p:sldId id="343" r:id="rId43"/>
    <p:sldId id="349" r:id="rId44"/>
    <p:sldId id="351" r:id="rId45"/>
    <p:sldId id="395" r:id="rId46"/>
    <p:sldId id="396" r:id="rId47"/>
    <p:sldId id="352" r:id="rId48"/>
    <p:sldId id="353" r:id="rId49"/>
    <p:sldId id="354" r:id="rId50"/>
    <p:sldId id="355" r:id="rId51"/>
    <p:sldId id="405" r:id="rId52"/>
    <p:sldId id="373" r:id="rId53"/>
    <p:sldId id="406" r:id="rId54"/>
    <p:sldId id="393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714" autoAdjust="0"/>
  </p:normalViewPr>
  <p:slideViewPr>
    <p:cSldViewPr>
      <p:cViewPr varScale="1">
        <p:scale>
          <a:sx n="110" d="100"/>
          <a:sy n="110" d="100"/>
        </p:scale>
        <p:origin x="-165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0774C-A704-43FA-9B08-631519603C3B}" type="datetimeFigureOut">
              <a:rPr lang="en-US" smtClean="0"/>
              <a:pPr/>
              <a:t>8/13/2014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1D8F63-707C-4870-9447-1EB7B218A3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55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The bird has no control over its instincts, Franz has no control over his sweat</a:t>
            </a:r>
            <a:r>
              <a:rPr lang="en-US" baseline="0" smtClean="0"/>
              <a:t> glands, the wind has no control over the way it blows.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D8F63-707C-4870-9447-1EB7B218A3C6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The bird has no control over its instincts, Franz has no control over his sweat</a:t>
            </a:r>
            <a:r>
              <a:rPr lang="en-US" baseline="0" smtClean="0"/>
              <a:t> glands, the wind has no control over the way it blows.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D8F63-707C-4870-9447-1EB7B218A3C6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0716D-2397-4FBB-9C65-0F06FB9BD906}" type="datetimeFigureOut">
              <a:rPr lang="en-US" smtClean="0"/>
              <a:pPr/>
              <a:t>8/13/2014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2A7A5-629D-4BC3-9336-0E5942B09A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0716D-2397-4FBB-9C65-0F06FB9BD906}" type="datetimeFigureOut">
              <a:rPr lang="en-US" smtClean="0"/>
              <a:pPr/>
              <a:t>8/13/2014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2A7A5-629D-4BC3-9336-0E5942B09A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0716D-2397-4FBB-9C65-0F06FB9BD906}" type="datetimeFigureOut">
              <a:rPr lang="en-US" smtClean="0"/>
              <a:pPr/>
              <a:t>8/13/2014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2A7A5-629D-4BC3-9336-0E5942B09A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0716D-2397-4FBB-9C65-0F06FB9BD906}" type="datetimeFigureOut">
              <a:rPr lang="en-US" smtClean="0"/>
              <a:pPr/>
              <a:t>8/13/2014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2A7A5-629D-4BC3-9336-0E5942B09A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0716D-2397-4FBB-9C65-0F06FB9BD906}" type="datetimeFigureOut">
              <a:rPr lang="en-US" smtClean="0"/>
              <a:pPr/>
              <a:t>8/13/2014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2A7A5-629D-4BC3-9336-0E5942B09A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0716D-2397-4FBB-9C65-0F06FB9BD906}" type="datetimeFigureOut">
              <a:rPr lang="en-US" smtClean="0"/>
              <a:pPr/>
              <a:t>8/13/2014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2A7A5-629D-4BC3-9336-0E5942B09A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0716D-2397-4FBB-9C65-0F06FB9BD906}" type="datetimeFigureOut">
              <a:rPr lang="en-US" smtClean="0"/>
              <a:pPr/>
              <a:t>8/13/2014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2A7A5-629D-4BC3-9336-0E5942B09A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0716D-2397-4FBB-9C65-0F06FB9BD906}" type="datetimeFigureOut">
              <a:rPr lang="en-US" smtClean="0"/>
              <a:pPr/>
              <a:t>8/13/2014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2A7A5-629D-4BC3-9336-0E5942B09A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0716D-2397-4FBB-9C65-0F06FB9BD906}" type="datetimeFigureOut">
              <a:rPr lang="en-US" smtClean="0"/>
              <a:pPr/>
              <a:t>8/13/2014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2A7A5-629D-4BC3-9336-0E5942B09A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0716D-2397-4FBB-9C65-0F06FB9BD906}" type="datetimeFigureOut">
              <a:rPr lang="en-US" smtClean="0"/>
              <a:pPr/>
              <a:t>8/13/2014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2A7A5-629D-4BC3-9336-0E5942B09A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0716D-2397-4FBB-9C65-0F06FB9BD906}" type="datetimeFigureOut">
              <a:rPr lang="en-US" smtClean="0"/>
              <a:pPr/>
              <a:t>8/13/2014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2A7A5-629D-4BC3-9336-0E5942B09A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0716D-2397-4FBB-9C65-0F06FB9BD906}" type="datetimeFigureOut">
              <a:rPr lang="en-US" smtClean="0"/>
              <a:pPr/>
              <a:t>8/13/2014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2A7A5-629D-4BC3-9336-0E5942B09A8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jpg"/><Relationship Id="rId7" Type="http://schemas.openxmlformats.org/officeDocument/2006/relationships/image" Target="../media/image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microsoft.com/office/2007/relationships/hdphoto" Target="../media/hdphoto1.wdp"/><Relationship Id="rId4" Type="http://schemas.openxmlformats.org/officeDocument/2006/relationships/image" Target="../media/image3.jpeg"/><Relationship Id="rId9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 smtClean="0"/>
              <a:t>PH1102E/GEK1067</a:t>
            </a: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en-US" sz="6000" dirty="0" smtClean="0"/>
              <a:t>Introduction to Philosophy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sz="4000" smtClean="0">
              <a:solidFill>
                <a:schemeClr val="tx1"/>
              </a:solidFill>
            </a:endParaRPr>
          </a:p>
          <a:p>
            <a:r>
              <a:rPr lang="en-US" sz="4000" smtClean="0">
                <a:solidFill>
                  <a:schemeClr val="tx1"/>
                </a:solidFill>
              </a:rPr>
              <a:t>A/P Michael Pelczar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smtClean="0"/>
              <a:t>Weekly Summaries</a:t>
            </a:r>
            <a:endParaRPr lang="en-US" sz="4000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indent="0">
              <a:buNone/>
            </a:pPr>
            <a:r>
              <a:rPr lang="en-US" smtClean="0">
                <a:solidFill>
                  <a:schemeClr val="bg1"/>
                </a:solidFill>
              </a:rPr>
              <a:t>Summary themes will be announced at the end of each Friday’s lecture, starting next week, and will also be posted on IVLE.</a:t>
            </a:r>
          </a:p>
          <a:p>
            <a:pPr indent="0">
              <a:buNone/>
            </a:pPr>
            <a:endParaRPr lang="en-US" smtClean="0">
              <a:solidFill>
                <a:schemeClr val="bg1"/>
              </a:solidFill>
            </a:endParaRPr>
          </a:p>
          <a:p>
            <a:pPr indent="0">
              <a:buNone/>
            </a:pPr>
            <a:r>
              <a:rPr lang="en-US" smtClean="0">
                <a:solidFill>
                  <a:schemeClr val="bg1"/>
                </a:solidFill>
              </a:rPr>
              <a:t>To receive credit, you must upload your summary to IVLE by 11:00 am the following Friday. </a:t>
            </a:r>
          </a:p>
          <a:p>
            <a:pPr indent="0">
              <a:buNone/>
            </a:pPr>
            <a:endParaRPr lang="en-US" smtClean="0">
              <a:solidFill>
                <a:schemeClr val="bg1"/>
              </a:solidFill>
            </a:endParaRPr>
          </a:p>
          <a:p>
            <a:pPr indent="0">
              <a:buNone/>
            </a:pPr>
            <a:r>
              <a:rPr lang="en-US" smtClean="0">
                <a:solidFill>
                  <a:schemeClr val="bg1"/>
                </a:solidFill>
              </a:rPr>
              <a:t>The maximum length for each summary is 200 words.</a:t>
            </a:r>
          </a:p>
          <a:p>
            <a:pPr indent="0">
              <a:buNone/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smtClean="0"/>
              <a:t>Weekly Summaries</a:t>
            </a:r>
            <a:endParaRPr lang="en-US" sz="4000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0">
              <a:spcAft>
                <a:spcPts val="600"/>
              </a:spcAft>
              <a:buNone/>
            </a:pPr>
            <a:r>
              <a:rPr lang="en-US" dirty="0" smtClean="0"/>
              <a:t>Starting </a:t>
            </a:r>
            <a:r>
              <a:rPr lang="en-US" u="sng" dirty="0" smtClean="0"/>
              <a:t>next week</a:t>
            </a:r>
            <a:r>
              <a:rPr lang="en-US" dirty="0" smtClean="0"/>
              <a:t>, a summary topic will be announced at the end of each </a:t>
            </a:r>
            <a:r>
              <a:rPr lang="en-US" dirty="0" smtClean="0"/>
              <a:t>Friday’s </a:t>
            </a:r>
            <a:r>
              <a:rPr lang="en-US" dirty="0" smtClean="0"/>
              <a:t>lecture, and will also be posted on IVLE.</a:t>
            </a:r>
          </a:p>
          <a:p>
            <a:pPr indent="0">
              <a:spcAft>
                <a:spcPts val="600"/>
              </a:spcAft>
              <a:buNone/>
            </a:pPr>
            <a:r>
              <a:rPr lang="en-US" b="1" dirty="0" smtClean="0"/>
              <a:t>You are to upload your summary to IVLE by   8 o’clock p.m. the following </a:t>
            </a:r>
            <a:r>
              <a:rPr lang="en-US" b="1" dirty="0" smtClean="0"/>
              <a:t>Thursday</a:t>
            </a:r>
            <a:r>
              <a:rPr lang="en-US" dirty="0" smtClean="0"/>
              <a:t>. </a:t>
            </a:r>
          </a:p>
          <a:p>
            <a:pPr indent="0">
              <a:buNone/>
            </a:pPr>
            <a:r>
              <a:rPr lang="en-US" dirty="0" smtClean="0"/>
              <a:t>(Note that there is </a:t>
            </a:r>
            <a:r>
              <a:rPr lang="en-US" u="sng" dirty="0" smtClean="0"/>
              <a:t>no summary due next week</a:t>
            </a:r>
            <a:r>
              <a:rPr lang="en-US" dirty="0" smtClean="0"/>
              <a:t>. The first summary, which I’ll announce next week, will be due on 28 August.)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smtClean="0"/>
              <a:t>Weekly Summaries</a:t>
            </a:r>
            <a:endParaRPr lang="en-US" sz="40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0">
              <a:spcAft>
                <a:spcPts val="600"/>
              </a:spcAft>
              <a:buNone/>
            </a:pPr>
            <a:r>
              <a:rPr lang="en-US" dirty="0" smtClean="0"/>
              <a:t>The date/time of your summary submission = the date/time that the IVLE system log shows that you uploaded the summary.</a:t>
            </a:r>
          </a:p>
          <a:p>
            <a:pPr indent="0">
              <a:spcAft>
                <a:spcPts val="600"/>
              </a:spcAft>
              <a:buNone/>
            </a:pPr>
            <a:r>
              <a:rPr lang="en-US" dirty="0" smtClean="0"/>
              <a:t>If you encounter technical difficulties uploading a summary to IVLE, email your summary directly to your tutor.</a:t>
            </a:r>
            <a:endParaRPr lang="en-US" b="1" dirty="0"/>
          </a:p>
          <a:p>
            <a:pPr indent="0">
              <a:spcAft>
                <a:spcPts val="600"/>
              </a:spcAft>
              <a:buNone/>
            </a:pPr>
            <a:r>
              <a:rPr lang="en-US" b="1" dirty="0" smtClean="0"/>
              <a:t>Late </a:t>
            </a:r>
            <a:r>
              <a:rPr lang="en-US" b="1" dirty="0" smtClean="0"/>
              <a:t>summaries will not receive credit! </a:t>
            </a:r>
          </a:p>
          <a:p>
            <a:pPr indent="0">
              <a:buNone/>
            </a:pPr>
            <a:endParaRPr lang="en-US" dirty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smtClean="0"/>
              <a:t>Weekly Summaries</a:t>
            </a:r>
            <a:endParaRPr lang="en-US" sz="4000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 fontScale="92500" lnSpcReduction="10000"/>
          </a:bodyPr>
          <a:lstStyle/>
          <a:p>
            <a:pPr marL="91440" indent="0">
              <a:spcAft>
                <a:spcPts val="600"/>
              </a:spcAft>
              <a:buNone/>
            </a:pPr>
            <a:r>
              <a:rPr lang="en-US" u="sng" smtClean="0"/>
              <a:t>Summary file format</a:t>
            </a:r>
            <a:r>
              <a:rPr lang="en-US" smtClean="0"/>
              <a:t>: Word or plain text.</a:t>
            </a:r>
          </a:p>
          <a:p>
            <a:pPr marL="91440" indent="0">
              <a:spcAft>
                <a:spcPts val="600"/>
              </a:spcAft>
              <a:buNone/>
            </a:pPr>
            <a:r>
              <a:rPr lang="en-US" u="sng" smtClean="0"/>
              <a:t>Maximum length</a:t>
            </a:r>
            <a:r>
              <a:rPr lang="en-US" smtClean="0"/>
              <a:t>: 200 words.</a:t>
            </a:r>
          </a:p>
          <a:p>
            <a:pPr marL="91440" indent="0">
              <a:spcAft>
                <a:spcPts val="1200"/>
              </a:spcAft>
              <a:buNone/>
            </a:pPr>
            <a:r>
              <a:rPr lang="en-US" u="sng" smtClean="0"/>
              <a:t>Summary filename</a:t>
            </a:r>
            <a:r>
              <a:rPr lang="en-US" smtClean="0"/>
              <a:t>:</a:t>
            </a:r>
          </a:p>
          <a:p>
            <a:pPr marL="91440" indent="0">
              <a:buNone/>
            </a:pPr>
            <a:r>
              <a:rPr lang="en-US" sz="2800" i="1" smtClean="0"/>
              <a:t>     &lt;Tutorial Group&gt; &lt;Summary #&gt; &lt;Your Name&gt;</a:t>
            </a:r>
          </a:p>
          <a:p>
            <a:pPr marL="91440" indent="0"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smtClean="0"/>
              <a:t>    Example:  </a:t>
            </a:r>
            <a:r>
              <a:rPr lang="en-US" b="1" smtClean="0"/>
              <a:t>Group 5 Summary 3 Jack Chan.doc</a:t>
            </a:r>
            <a:endParaRPr lang="en-US" smtClean="0"/>
          </a:p>
          <a:p>
            <a:pPr marL="91440" indent="0">
              <a:buNone/>
            </a:pPr>
            <a:r>
              <a:rPr lang="en-US" smtClean="0"/>
              <a:t>Make sure that your name also appears at the top of your summary text. (So, your name should appear </a:t>
            </a:r>
            <a:r>
              <a:rPr lang="en-US" u="sng" smtClean="0"/>
              <a:t>twice</a:t>
            </a:r>
            <a:r>
              <a:rPr lang="en-US" smtClean="0"/>
              <a:t>: once in the filename, and again in the document itself.)</a:t>
            </a:r>
          </a:p>
          <a:p>
            <a:pPr marL="91440" indent="0">
              <a:buNone/>
            </a:pPr>
            <a:endParaRPr lang="en-US" smtClean="0"/>
          </a:p>
          <a:p>
            <a:pPr marL="91440" indent="0">
              <a:buNone/>
            </a:pPr>
            <a:endParaRPr lang="en-US" smtClean="0"/>
          </a:p>
          <a:p>
            <a:pPr indent="0">
              <a:buNone/>
            </a:pPr>
            <a:endParaRPr lang="en-US" smtClean="0"/>
          </a:p>
          <a:p>
            <a:pPr indent="0">
              <a:buNone/>
            </a:pPr>
            <a:endParaRPr lang="en-US"/>
          </a:p>
          <a:p>
            <a:pPr indent="0">
              <a:buNone/>
            </a:pPr>
            <a:endParaRPr lang="en-US" sz="2800" smtClean="0"/>
          </a:p>
          <a:p>
            <a:pPr>
              <a:buNone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smtClean="0"/>
              <a:t>Weekly Summaries</a:t>
            </a:r>
            <a:endParaRPr lang="en-US" sz="4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0">
              <a:spcAft>
                <a:spcPts val="600"/>
              </a:spcAft>
              <a:buNone/>
            </a:pPr>
            <a:r>
              <a:rPr lang="en-US" dirty="0" smtClean="0"/>
              <a:t>Summaries are marked on a curve, to ensure consistency in marking </a:t>
            </a:r>
            <a:r>
              <a:rPr lang="en-US" dirty="0" smtClean="0"/>
              <a:t>among different tutors.</a:t>
            </a:r>
            <a:endParaRPr lang="en-US" dirty="0" smtClean="0"/>
          </a:p>
          <a:p>
            <a:pPr indent="0">
              <a:spcAft>
                <a:spcPts val="600"/>
              </a:spcAft>
              <a:buNone/>
            </a:pPr>
            <a:r>
              <a:rPr lang="en-US" dirty="0" smtClean="0"/>
              <a:t>The marking scheme is as follows...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smtClean="0"/>
              <a:t>Weekly Summaries</a:t>
            </a:r>
            <a:endParaRPr lang="en-US" sz="4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0">
              <a:spcAft>
                <a:spcPts val="600"/>
              </a:spcAft>
              <a:buNone/>
            </a:pPr>
            <a:r>
              <a:rPr lang="en-US" b="1" dirty="0" smtClean="0"/>
              <a:t>Most excellent </a:t>
            </a:r>
            <a:r>
              <a:rPr lang="en-US" dirty="0" smtClean="0"/>
              <a:t>summaries: 10 points</a:t>
            </a:r>
          </a:p>
          <a:p>
            <a:pPr indent="0">
              <a:spcAft>
                <a:spcPts val="600"/>
              </a:spcAft>
              <a:buNone/>
            </a:pPr>
            <a:r>
              <a:rPr lang="en-US" b="1" dirty="0" smtClean="0"/>
              <a:t>Second most excellent </a:t>
            </a:r>
            <a:r>
              <a:rPr lang="en-US" dirty="0" smtClean="0"/>
              <a:t>summaries: 8 points</a:t>
            </a:r>
          </a:p>
          <a:p>
            <a:pPr indent="0">
              <a:spcAft>
                <a:spcPts val="600"/>
              </a:spcAft>
              <a:buNone/>
            </a:pPr>
            <a:r>
              <a:rPr lang="en-US" b="1" dirty="0" smtClean="0"/>
              <a:t>Third most excellent </a:t>
            </a:r>
            <a:r>
              <a:rPr lang="en-US" dirty="0" smtClean="0"/>
              <a:t>summaries: 6 points</a:t>
            </a:r>
            <a:endParaRPr lang="en-US" dirty="0"/>
          </a:p>
          <a:p>
            <a:pPr indent="0">
              <a:spcAft>
                <a:spcPts val="600"/>
              </a:spcAft>
              <a:buNone/>
            </a:pPr>
            <a:r>
              <a:rPr lang="en-US" b="1" dirty="0" smtClean="0"/>
              <a:t>Least excellent </a:t>
            </a:r>
            <a:r>
              <a:rPr lang="en-US" dirty="0" smtClean="0"/>
              <a:t>summaries: 0-4 points</a:t>
            </a:r>
          </a:p>
          <a:p>
            <a:pPr indent="0">
              <a:spcAft>
                <a:spcPts val="600"/>
              </a:spcAft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smtClean="0"/>
              <a:t>Weekly Summaries</a:t>
            </a:r>
            <a:endParaRPr lang="en-US" sz="4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0">
              <a:spcAft>
                <a:spcPts val="600"/>
              </a:spcAft>
              <a:buNone/>
            </a:pPr>
            <a:r>
              <a:rPr lang="en-US" smtClean="0"/>
              <a:t>Your tutor will mark your summary and return it to you before your next summary is due.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smtClean="0"/>
              <a:t>Final Exam</a:t>
            </a:r>
            <a:endParaRPr lang="en-US" sz="4000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0">
              <a:buNone/>
            </a:pPr>
            <a:r>
              <a:rPr lang="en-US" smtClean="0">
                <a:solidFill>
                  <a:schemeClr val="bg1"/>
                </a:solidFill>
              </a:rPr>
              <a:t>The final exam will be a closed book, multiple choice exam.</a:t>
            </a:r>
          </a:p>
          <a:p>
            <a:pPr indent="0">
              <a:buNone/>
            </a:pPr>
            <a:endParaRPr lang="en-US" smtClean="0">
              <a:solidFill>
                <a:schemeClr val="bg1"/>
              </a:solidFill>
            </a:endParaRPr>
          </a:p>
          <a:p>
            <a:pPr indent="0">
              <a:buNone/>
            </a:pPr>
            <a:r>
              <a:rPr lang="en-US" smtClean="0">
                <a:solidFill>
                  <a:schemeClr val="bg1"/>
                </a:solidFill>
              </a:rPr>
              <a:t>It will be a comprehensive exam, covering everything we discuss over the course of the term.</a:t>
            </a:r>
          </a:p>
          <a:p>
            <a:pPr indent="0">
              <a:buNone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smtClean="0"/>
              <a:t>Final Exam</a:t>
            </a:r>
            <a:endParaRPr lang="en-US" sz="4000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indent="0">
              <a:spcAft>
                <a:spcPts val="600"/>
              </a:spcAft>
              <a:buNone/>
            </a:pPr>
            <a:r>
              <a:rPr lang="en-US" dirty="0" smtClean="0"/>
              <a:t>The final exam will be a closed book, multiple choice </a:t>
            </a:r>
            <a:r>
              <a:rPr lang="en-US" dirty="0" smtClean="0"/>
              <a:t>exam, </a:t>
            </a:r>
            <a:r>
              <a:rPr lang="en-US" dirty="0" smtClean="0"/>
              <a:t>covering everything we discuss over the course of the term.</a:t>
            </a:r>
          </a:p>
          <a:p>
            <a:pPr indent="0">
              <a:spcAft>
                <a:spcPts val="600"/>
              </a:spcAft>
              <a:buNone/>
            </a:pPr>
            <a:r>
              <a:rPr lang="en-US" dirty="0" smtClean="0"/>
              <a:t>The questions from </a:t>
            </a:r>
            <a:r>
              <a:rPr lang="en-US" dirty="0" smtClean="0"/>
              <a:t>past semesters’ exams are available via the Central Library. </a:t>
            </a:r>
          </a:p>
          <a:p>
            <a:pPr indent="0">
              <a:spcAft>
                <a:spcPts val="600"/>
              </a:spcAft>
              <a:buNone/>
            </a:pPr>
            <a:r>
              <a:rPr lang="en-US" dirty="0" smtClean="0"/>
              <a:t>Note that the content of this module changes gradually over time, so not all questions from past exams are relevant to what we’ll be covering in the module this semester.</a:t>
            </a:r>
            <a:r>
              <a:rPr lang="en-US" dirty="0" smtClean="0"/>
              <a:t> </a:t>
            </a:r>
            <a:endParaRPr lang="en-US" dirty="0" smtClean="0"/>
          </a:p>
          <a:p>
            <a:pPr indent="0">
              <a:spcAft>
                <a:spcPts val="600"/>
              </a:spcAft>
              <a:buNone/>
            </a:pPr>
            <a:endParaRPr lang="en-US" dirty="0" smtClean="0"/>
          </a:p>
          <a:p>
            <a:pPr indent="0"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smtClean="0"/>
              <a:t>Readings and notes</a:t>
            </a:r>
            <a:endParaRPr lang="en-US" sz="4000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>
              <a:buNone/>
            </a:pPr>
            <a:r>
              <a:rPr lang="en-US" smtClean="0">
                <a:solidFill>
                  <a:schemeClr val="bg1"/>
                </a:solidFill>
              </a:rPr>
              <a:t>All required readings are available as Library E-Reserves, accessible through IVLE.</a:t>
            </a:r>
          </a:p>
          <a:p>
            <a:pPr>
              <a:buNone/>
            </a:pPr>
            <a:endParaRPr lang="en-US"/>
          </a:p>
          <a:p>
            <a:pPr>
              <a:buNone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458200" cy="4525963"/>
          </a:xfrm>
        </p:spPr>
        <p:txBody>
          <a:bodyPr>
            <a:normAutofit/>
          </a:bodyPr>
          <a:lstStyle/>
          <a:p>
            <a:pPr marL="91440" indent="0">
              <a:spcAft>
                <a:spcPts val="600"/>
              </a:spcAft>
              <a:buNone/>
            </a:pPr>
            <a:r>
              <a:rPr lang="en-US" sz="3300" dirty="0" smtClean="0"/>
              <a:t>This module is </a:t>
            </a:r>
            <a:r>
              <a:rPr lang="en-US" sz="3300" dirty="0" smtClean="0"/>
              <a:t>a </a:t>
            </a:r>
            <a:r>
              <a:rPr lang="en-US" sz="3300" dirty="0" smtClean="0"/>
              <a:t>general introduction </a:t>
            </a:r>
            <a:r>
              <a:rPr lang="en-US" sz="3300" dirty="0" smtClean="0"/>
              <a:t>to </a:t>
            </a:r>
            <a:r>
              <a:rPr lang="en-US" sz="3300" dirty="0" smtClean="0"/>
              <a:t>philosophy. We’ll </a:t>
            </a:r>
            <a:r>
              <a:rPr lang="en-US" sz="3300" dirty="0" smtClean="0"/>
              <a:t>be talking about </a:t>
            </a:r>
            <a:r>
              <a:rPr lang="en-US" sz="3300" dirty="0" smtClean="0"/>
              <a:t>freedom, morality</a:t>
            </a:r>
            <a:r>
              <a:rPr lang="en-US" sz="3300" dirty="0" smtClean="0"/>
              <a:t>, the good life, God, consciousness, </a:t>
            </a:r>
            <a:r>
              <a:rPr lang="en-US" sz="3300" dirty="0" smtClean="0"/>
              <a:t>time</a:t>
            </a:r>
            <a:r>
              <a:rPr lang="en-US" sz="3300" dirty="0" smtClean="0"/>
              <a:t>, space, and deep mysteries surrounding the </a:t>
            </a:r>
            <a:r>
              <a:rPr lang="en-US" sz="3300" dirty="0" smtClean="0"/>
              <a:t>origins of </a:t>
            </a:r>
            <a:r>
              <a:rPr lang="en-US" sz="3300" dirty="0" smtClean="0"/>
              <a:t>the </a:t>
            </a:r>
            <a:r>
              <a:rPr lang="en-US" sz="3300" dirty="0" smtClean="0"/>
              <a:t>universe and the innermost natures of things.</a:t>
            </a:r>
            <a:endParaRPr lang="en-US" sz="3300" dirty="0" smtClean="0"/>
          </a:p>
          <a:p>
            <a:pPr marL="91440" indent="0">
              <a:spcAft>
                <a:spcPts val="600"/>
              </a:spcAft>
              <a:buNone/>
            </a:pPr>
            <a:endParaRPr lang="en-US" sz="33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smtClean="0"/>
              <a:t>Readings and notes</a:t>
            </a:r>
            <a:endParaRPr lang="en-US" sz="4000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indent="0">
              <a:spcAft>
                <a:spcPts val="600"/>
              </a:spcAft>
              <a:buNone/>
            </a:pPr>
            <a:r>
              <a:rPr lang="en-US" dirty="0" smtClean="0"/>
              <a:t>All required readings are available in an </a:t>
            </a:r>
            <a:r>
              <a:rPr lang="en-US" dirty="0" smtClean="0"/>
              <a:t>appropriately-labeled </a:t>
            </a:r>
            <a:r>
              <a:rPr lang="en-US" dirty="0" smtClean="0"/>
              <a:t>IVLE </a:t>
            </a:r>
            <a:r>
              <a:rPr lang="en-US" dirty="0" err="1" smtClean="0"/>
              <a:t>workbin</a:t>
            </a:r>
            <a:r>
              <a:rPr lang="en-US" dirty="0" smtClean="0"/>
              <a:t>.</a:t>
            </a:r>
          </a:p>
          <a:p>
            <a:pPr indent="0">
              <a:spcAft>
                <a:spcPts val="600"/>
              </a:spcAft>
              <a:buNone/>
            </a:pPr>
            <a:r>
              <a:rPr lang="en-US" dirty="0" smtClean="0"/>
              <a:t>The readings are short, but challenging. </a:t>
            </a:r>
          </a:p>
          <a:p>
            <a:pPr indent="0">
              <a:spcAft>
                <a:spcPts val="600"/>
              </a:spcAft>
              <a:buNone/>
            </a:pPr>
            <a:r>
              <a:rPr lang="en-US" dirty="0" smtClean="0"/>
              <a:t>After every lecture, I’ll post my lecture notes and </a:t>
            </a:r>
            <a:r>
              <a:rPr lang="en-US" dirty="0" err="1" smtClean="0"/>
              <a:t>Powerpoint</a:t>
            </a:r>
            <a:r>
              <a:rPr lang="en-US" dirty="0" smtClean="0"/>
              <a:t> slides on IVLE. </a:t>
            </a:r>
          </a:p>
          <a:p>
            <a:pPr indent="0">
              <a:spcAft>
                <a:spcPts val="600"/>
              </a:spcAft>
              <a:buNone/>
            </a:pPr>
            <a:r>
              <a:rPr lang="en-US" dirty="0" smtClean="0"/>
              <a:t>(For today’s lecture only, there will be slides, but no notes.)</a:t>
            </a:r>
          </a:p>
          <a:p>
            <a:pPr indent="0">
              <a:spcAft>
                <a:spcPts val="600"/>
              </a:spcAft>
              <a:buNone/>
            </a:pPr>
            <a:r>
              <a:rPr lang="en-US" dirty="0" smtClean="0"/>
              <a:t>The lectures will also be webcast and archived on IVLE.</a:t>
            </a:r>
          </a:p>
          <a:p>
            <a:pPr indent="0">
              <a:spcAft>
                <a:spcPts val="600"/>
              </a:spcAft>
              <a:buNone/>
            </a:pPr>
            <a:endParaRPr lang="en-US" dirty="0" smtClean="0"/>
          </a:p>
          <a:p>
            <a:pPr indent="0"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smtClean="0"/>
              <a:t>Contacting me</a:t>
            </a:r>
            <a:endParaRPr lang="en-US" sz="4000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>
              <a:buNone/>
            </a:pPr>
            <a:r>
              <a:rPr lang="en-US" smtClean="0">
                <a:solidFill>
                  <a:schemeClr val="bg1"/>
                </a:solidFill>
              </a:rPr>
              <a:t>I welcome your feedback and inquiries!</a:t>
            </a:r>
          </a:p>
          <a:p>
            <a:pPr indent="0">
              <a:buNone/>
            </a:pPr>
            <a:endParaRPr lang="en-US" smtClean="0">
              <a:solidFill>
                <a:schemeClr val="bg1"/>
              </a:solidFill>
            </a:endParaRPr>
          </a:p>
          <a:p>
            <a:pPr indent="0">
              <a:buNone/>
            </a:pPr>
            <a:r>
              <a:rPr lang="en-US" smtClean="0">
                <a:solidFill>
                  <a:schemeClr val="bg1"/>
                </a:solidFill>
              </a:rPr>
              <a:t>To ensure smooth communication, I ask you to abide by two simple rules…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smtClean="0"/>
              <a:t>Contacting me</a:t>
            </a:r>
            <a:endParaRPr lang="en-US" sz="4000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>
              <a:buNone/>
            </a:pPr>
            <a:r>
              <a:rPr lang="en-US" smtClean="0"/>
              <a:t>I welcome your thoughts and inquiries!</a:t>
            </a:r>
          </a:p>
          <a:p>
            <a:pPr indent="0">
              <a:buNone/>
            </a:pPr>
            <a:endParaRPr lang="en-US" smtClean="0"/>
          </a:p>
          <a:p>
            <a:pPr indent="0">
              <a:buNone/>
            </a:pPr>
            <a:r>
              <a:rPr lang="en-US" smtClean="0"/>
              <a:t>To ensure smooth communication, I ask you to follow two simple rules…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01000" cy="1143000"/>
          </a:xfrm>
        </p:spPr>
        <p:txBody>
          <a:bodyPr/>
          <a:lstStyle/>
          <a:p>
            <a:r>
              <a:rPr lang="en-US" smtClean="0"/>
              <a:t>Rule #1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0">
              <a:spcAft>
                <a:spcPts val="600"/>
              </a:spcAft>
              <a:buNone/>
            </a:pPr>
            <a:r>
              <a:rPr lang="en-US" smtClean="0"/>
              <a:t>When you send me email, the subject line must read (in all caps):</a:t>
            </a:r>
          </a:p>
          <a:p>
            <a:pPr indent="0" algn="ctr">
              <a:spcAft>
                <a:spcPts val="600"/>
              </a:spcAft>
              <a:buNone/>
            </a:pPr>
            <a:r>
              <a:rPr lang="en-US" smtClean="0"/>
              <a:t>PH1102E STUDENT INQUIRY</a:t>
            </a:r>
          </a:p>
          <a:p>
            <a:pPr indent="0">
              <a:spcAft>
                <a:spcPts val="600"/>
              </a:spcAft>
              <a:buNone/>
            </a:pPr>
            <a:r>
              <a:rPr lang="en-US" smtClean="0"/>
              <a:t>This is to ensure that your message does not get lost in the jungle of my inbox.</a:t>
            </a:r>
          </a:p>
          <a:p>
            <a:pPr indent="0">
              <a:spcAft>
                <a:spcPts val="600"/>
              </a:spcAft>
              <a:buNone/>
            </a:pPr>
            <a:r>
              <a:rPr lang="en-US" smtClean="0"/>
              <a:t>Messages with different subject lines will most likely be treated as spam.</a:t>
            </a:r>
          </a:p>
          <a:p>
            <a:pPr indent="0">
              <a:buNone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01000" cy="1143000"/>
          </a:xfrm>
        </p:spPr>
        <p:txBody>
          <a:bodyPr/>
          <a:lstStyle/>
          <a:p>
            <a:r>
              <a:rPr lang="en-US" smtClean="0"/>
              <a:t>Rule #2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>
              <a:spcAft>
                <a:spcPts val="600"/>
              </a:spcAft>
              <a:buNone/>
            </a:pPr>
            <a:r>
              <a:rPr lang="en-US" smtClean="0"/>
              <a:t>If I do not reply to your message within three business days, please resend it with an indication that you are still waiting for a response from me. </a:t>
            </a:r>
          </a:p>
          <a:p>
            <a:pPr indent="0">
              <a:spcAft>
                <a:spcPts val="600"/>
              </a:spcAft>
              <a:buNone/>
            </a:pPr>
            <a:r>
              <a:rPr lang="en-US" smtClean="0"/>
              <a:t>Sometimes I let one get past me.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Freedom &amp; Responsibility</a:t>
            </a:r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smtClean="0"/>
              <a:t>background for the </a:t>
            </a:r>
          </a:p>
          <a:p>
            <a:r>
              <a:rPr lang="en-US" sz="3600" smtClean="0"/>
              <a:t>philosophical debate</a:t>
            </a:r>
            <a:endParaRPr lang="en-US" sz="3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Self &amp; Nature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Content Placeholder 6" descr="50bucks4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813007" y="1170007"/>
            <a:ext cx="3353961" cy="447194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Self &amp; Nature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Content Placeholder 6" descr="50bucks4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813007" y="1170007"/>
            <a:ext cx="3353961" cy="4471948"/>
          </a:xfrm>
        </p:spPr>
      </p:pic>
      <p:pic>
        <p:nvPicPr>
          <p:cNvPr id="5" name="Content Placeholder 4" descr="mynah5.bmp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rcRect l="12000" r="12000"/>
          <a:stretch>
            <a:fillRect/>
          </a:stretch>
        </p:blipFill>
        <p:spPr>
          <a:xfrm>
            <a:off x="5105400" y="1143000"/>
            <a:ext cx="3074976" cy="4572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75"/>
            <a:ext cx="914400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1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453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Self &amp; Nature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Content Placeholder 6" descr="50bucks4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813007" y="1170007"/>
            <a:ext cx="3353961" cy="447194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Self &amp; Nature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Content Placeholder 6" descr="50bucks4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813007" y="1170007"/>
            <a:ext cx="3353961" cy="4471948"/>
          </a:xfrm>
        </p:spPr>
      </p:pic>
      <p:pic>
        <p:nvPicPr>
          <p:cNvPr id="8" name="Content Placeholder 4" descr="mynah5.bmp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5105400" y="1143000"/>
            <a:ext cx="3017309" cy="4525963"/>
          </a:xfrm>
        </p:spPr>
      </p:pic>
      <p:sp>
        <p:nvSpPr>
          <p:cNvPr id="6" name="TextBox 5"/>
          <p:cNvSpPr txBox="1"/>
          <p:nvPr/>
        </p:nvSpPr>
        <p:spPr>
          <a:xfrm rot="157658">
            <a:off x="5802352" y="3541642"/>
            <a:ext cx="1601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Candara" pitchFamily="34" charset="0"/>
              </a:rPr>
              <a:t>NTU</a:t>
            </a:r>
            <a:endParaRPr lang="en-US" sz="2800">
              <a:solidFill>
                <a:schemeClr val="tx1">
                  <a:lumMod val="65000"/>
                  <a:lumOff val="35000"/>
                </a:schemeClr>
              </a:solidFill>
              <a:latin typeface="Candar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Warsaw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524000"/>
            <a:ext cx="5738276" cy="407365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623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0" r="12353"/>
          <a:stretch/>
        </p:blipFill>
        <p:spPr>
          <a:xfrm>
            <a:off x="12003" y="1905000"/>
            <a:ext cx="5752653" cy="3200400"/>
          </a:xfrm>
        </p:spPr>
      </p:pic>
    </p:spTree>
    <p:extLst>
      <p:ext uri="{BB962C8B-B14F-4D97-AF65-F5344CB8AC3E}">
        <p14:creationId xmlns:p14="http://schemas.microsoft.com/office/powerpoint/2010/main" val="82228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0" r="12353"/>
          <a:stretch/>
        </p:blipFill>
        <p:spPr>
          <a:xfrm>
            <a:off x="12003" y="1905000"/>
            <a:ext cx="5752653" cy="3200400"/>
          </a:xfrm>
        </p:spPr>
      </p:pic>
      <p:pic>
        <p:nvPicPr>
          <p:cNvPr id="3" name="Content Placeholder 5" descr="sweatyfranz.bmp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6132577" y="1905001"/>
            <a:ext cx="2560320" cy="3200399"/>
          </a:xfrm>
        </p:spPr>
      </p:pic>
    </p:spTree>
    <p:extLst>
      <p:ext uri="{BB962C8B-B14F-4D97-AF65-F5344CB8AC3E}">
        <p14:creationId xmlns:p14="http://schemas.microsoft.com/office/powerpoint/2010/main" val="225393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707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Administrative Matters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workload, readings, assessment, etc.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0" r="12353"/>
          <a:stretch/>
        </p:blipFill>
        <p:spPr>
          <a:xfrm>
            <a:off x="12003" y="1905000"/>
            <a:ext cx="5752653" cy="3200400"/>
          </a:xfrm>
        </p:spPr>
      </p:pic>
    </p:spTree>
    <p:extLst>
      <p:ext uri="{BB962C8B-B14F-4D97-AF65-F5344CB8AC3E}">
        <p14:creationId xmlns:p14="http://schemas.microsoft.com/office/powerpoint/2010/main" val="65957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0" r="12353"/>
          <a:stretch/>
        </p:blipFill>
        <p:spPr>
          <a:xfrm>
            <a:off x="12003" y="1905000"/>
            <a:ext cx="5752653" cy="3200400"/>
          </a:xfrm>
        </p:spPr>
      </p:pic>
      <p:pic>
        <p:nvPicPr>
          <p:cNvPr id="5" name="Content Placeholder 5" descr="sweatyfranz.bmp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grayscl/>
            <a:lum bright="12000" contrast="38000"/>
          </a:blip>
          <a:srcRect l="20813" t="4500" r="22500"/>
          <a:stretch>
            <a:fillRect/>
          </a:stretch>
        </p:blipFill>
        <p:spPr>
          <a:xfrm>
            <a:off x="6172200" y="1905000"/>
            <a:ext cx="2532929" cy="3200400"/>
          </a:xfrm>
        </p:spPr>
      </p:pic>
    </p:spTree>
    <p:extLst>
      <p:ext uri="{BB962C8B-B14F-4D97-AF65-F5344CB8AC3E}">
        <p14:creationId xmlns:p14="http://schemas.microsoft.com/office/powerpoint/2010/main" val="251433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harks.jp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lum bright="11000"/>
          </a:blip>
          <a:srcRect t="8081"/>
          <a:stretch>
            <a:fillRect/>
          </a:stretch>
        </p:blipFill>
        <p:spPr>
          <a:xfrm>
            <a:off x="1600200" y="1447800"/>
            <a:ext cx="5791200" cy="399238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putinswimming.bmp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r="1558"/>
          <a:stretch>
            <a:fillRect/>
          </a:stretch>
        </p:blipFill>
        <p:spPr>
          <a:xfrm>
            <a:off x="1600200" y="1447800"/>
            <a:ext cx="5775960" cy="40100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>
              <a:buNone/>
            </a:pPr>
            <a:r>
              <a:rPr lang="en-US" smtClean="0"/>
              <a:t>Moral responsibility isn’t always a bad thing!</a:t>
            </a:r>
          </a:p>
          <a:p>
            <a:pPr indent="0">
              <a:buNone/>
            </a:pPr>
            <a:endParaRPr lang="en-US" smtClean="0"/>
          </a:p>
          <a:p>
            <a:pPr indent="0">
              <a:buNone/>
            </a:pPr>
            <a:r>
              <a:rPr lang="en-US" smtClean="0">
                <a:solidFill>
                  <a:schemeClr val="bg1"/>
                </a:solidFill>
              </a:rPr>
              <a:t>You bear moral responsibility for something you do if you </a:t>
            </a:r>
            <a:r>
              <a:rPr lang="en-US" b="1" smtClean="0">
                <a:solidFill>
                  <a:schemeClr val="bg1"/>
                </a:solidFill>
              </a:rPr>
              <a:t>deserve to be praised or blamed for doing it</a:t>
            </a:r>
            <a:r>
              <a:rPr lang="en-US" smtClean="0">
                <a:solidFill>
                  <a:schemeClr val="bg1"/>
                </a:solidFill>
              </a:rPr>
              <a:t>.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>
              <a:buNone/>
            </a:pPr>
            <a:r>
              <a:rPr lang="en-US" smtClean="0"/>
              <a:t>Moral responsibility isn’t always a bad thing!</a:t>
            </a:r>
          </a:p>
          <a:p>
            <a:pPr indent="0">
              <a:buNone/>
            </a:pPr>
            <a:endParaRPr lang="en-US" smtClean="0"/>
          </a:p>
          <a:p>
            <a:pPr indent="0">
              <a:buNone/>
            </a:pPr>
            <a:r>
              <a:rPr lang="en-US" smtClean="0"/>
              <a:t>You bear moral responsibility for something you do if you </a:t>
            </a:r>
            <a:r>
              <a:rPr lang="en-US" b="1" smtClean="0"/>
              <a:t>deserve to be blamed or praised for doing it</a:t>
            </a:r>
            <a:r>
              <a:rPr lang="en-US" smtClean="0"/>
              <a:t>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harks.jp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lum bright="10000"/>
          </a:blip>
          <a:stretch>
            <a:fillRect/>
          </a:stretch>
        </p:blipFill>
        <p:spPr>
          <a:xfrm>
            <a:off x="457200" y="1600200"/>
            <a:ext cx="4673600" cy="3505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harks.jp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lum bright="10000"/>
          </a:blip>
          <a:stretch>
            <a:fillRect/>
          </a:stretch>
        </p:blipFill>
        <p:spPr>
          <a:xfrm>
            <a:off x="457200" y="1600200"/>
            <a:ext cx="4673600" cy="3505200"/>
          </a:xfrm>
        </p:spPr>
      </p:pic>
      <p:pic>
        <p:nvPicPr>
          <p:cNvPr id="7" name="Content Placeholder 6" descr="manswimming.bmp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rcRect l="39095"/>
          <a:stretch>
            <a:fillRect/>
          </a:stretch>
        </p:blipFill>
        <p:spPr>
          <a:xfrm>
            <a:off x="5333999" y="1600200"/>
            <a:ext cx="3346013" cy="3505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harks.jp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lum bright="10000"/>
          </a:blip>
          <a:stretch>
            <a:fillRect/>
          </a:stretch>
        </p:blipFill>
        <p:spPr>
          <a:xfrm>
            <a:off x="457200" y="1600200"/>
            <a:ext cx="4673600" cy="3505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smtClean="0"/>
              <a:t>Module Requirements</a:t>
            </a:r>
            <a:endParaRPr lang="en-US" sz="4000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3600" smtClean="0">
                <a:solidFill>
                  <a:schemeClr val="bg1"/>
                </a:solidFill>
              </a:rPr>
              <a:t>Tutorial attendance = 10%</a:t>
            </a:r>
          </a:p>
          <a:p>
            <a:pPr>
              <a:buNone/>
            </a:pPr>
            <a:r>
              <a:rPr lang="en-US" sz="3600" smtClean="0">
                <a:solidFill>
                  <a:schemeClr val="bg1"/>
                </a:solidFill>
              </a:rPr>
              <a:t>Weekly summaries = 50%</a:t>
            </a:r>
          </a:p>
          <a:p>
            <a:pPr>
              <a:buNone/>
            </a:pPr>
            <a:r>
              <a:rPr lang="en-US" sz="3600" smtClean="0">
                <a:solidFill>
                  <a:schemeClr val="bg1"/>
                </a:solidFill>
              </a:rPr>
              <a:t>Final exam = 40% </a:t>
            </a:r>
            <a:endParaRPr lang="en-US" sz="36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harks.jp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lum bright="10000"/>
          </a:blip>
          <a:stretch>
            <a:fillRect/>
          </a:stretch>
        </p:blipFill>
        <p:spPr>
          <a:xfrm>
            <a:off x="457200" y="1600200"/>
            <a:ext cx="4673600" cy="3505200"/>
          </a:xfrm>
        </p:spPr>
      </p:pic>
      <p:pic>
        <p:nvPicPr>
          <p:cNvPr id="7" name="Content Placeholder 6" descr="manswimming.bmp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5652617" y="1600200"/>
            <a:ext cx="2804160" cy="3505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906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3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828800"/>
            <a:ext cx="3429000" cy="3276600"/>
          </a:xfrm>
        </p:spPr>
        <p:txBody>
          <a:bodyPr/>
          <a:lstStyle/>
          <a:p>
            <a:pPr marL="274320" indent="0">
              <a:spcAft>
                <a:spcPts val="600"/>
              </a:spcAft>
              <a:buNone/>
            </a:pPr>
            <a:r>
              <a:rPr lang="en-US" b="1" smtClean="0"/>
              <a:t>Responsible:</a:t>
            </a:r>
          </a:p>
          <a:p>
            <a:pPr marL="27432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mtClean="0"/>
              <a:t>The student</a:t>
            </a:r>
          </a:p>
          <a:p>
            <a:pPr marL="27432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mtClean="0"/>
              <a:t>Treacherous Franz</a:t>
            </a:r>
          </a:p>
          <a:p>
            <a:pPr marL="27432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mtClean="0"/>
              <a:t>Swimmer</a:t>
            </a:r>
          </a:p>
          <a:p>
            <a:pPr marL="27432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mtClean="0"/>
              <a:t>Fish tosser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828800"/>
            <a:ext cx="3048000" cy="3276600"/>
          </a:xfrm>
        </p:spPr>
        <p:txBody>
          <a:bodyPr/>
          <a:lstStyle/>
          <a:p>
            <a:pPr>
              <a:spcAft>
                <a:spcPts val="600"/>
              </a:spcAft>
              <a:buNone/>
            </a:pPr>
            <a:r>
              <a:rPr lang="en-US" b="1" dirty="0" smtClean="0"/>
              <a:t>Not Responsible:</a:t>
            </a:r>
          </a:p>
          <a:p>
            <a:pPr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 smtClean="0"/>
              <a:t>The bird</a:t>
            </a:r>
          </a:p>
          <a:p>
            <a:pPr>
              <a:spcBef>
                <a:spcPts val="600"/>
              </a:spcBef>
              <a:spcAft>
                <a:spcPts val="3000"/>
              </a:spcAft>
              <a:buNone/>
            </a:pPr>
            <a:r>
              <a:rPr lang="en-US" dirty="0" smtClean="0"/>
              <a:t>Sweaty Franz</a:t>
            </a:r>
          </a:p>
          <a:p>
            <a:pPr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 smtClean="0"/>
              <a:t>Ball bumper</a:t>
            </a:r>
          </a:p>
          <a:p>
            <a:pPr>
              <a:spcBef>
                <a:spcPts val="600"/>
              </a:spcBef>
              <a:spcAft>
                <a:spcPts val="600"/>
              </a:spcAft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828800"/>
            <a:ext cx="3429000" cy="3276600"/>
          </a:xfrm>
        </p:spPr>
        <p:txBody>
          <a:bodyPr/>
          <a:lstStyle/>
          <a:p>
            <a:pPr marL="274320" indent="0">
              <a:spcAft>
                <a:spcPts val="600"/>
              </a:spcAft>
              <a:buNone/>
            </a:pPr>
            <a:r>
              <a:rPr lang="en-US" b="1" smtClean="0"/>
              <a:t>Responsible:</a:t>
            </a:r>
          </a:p>
          <a:p>
            <a:pPr marL="27432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mtClean="0"/>
              <a:t>The student</a:t>
            </a:r>
          </a:p>
          <a:p>
            <a:pPr marL="27432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mtClean="0"/>
              <a:t>Treacherous Franz</a:t>
            </a:r>
          </a:p>
          <a:p>
            <a:pPr marL="27432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mtClean="0"/>
              <a:t>Swimmer</a:t>
            </a:r>
          </a:p>
          <a:p>
            <a:pPr marL="27432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mtClean="0"/>
              <a:t>Fish tosser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828800"/>
            <a:ext cx="3048000" cy="3276600"/>
          </a:xfrm>
        </p:spPr>
        <p:txBody>
          <a:bodyPr/>
          <a:lstStyle/>
          <a:p>
            <a:pPr>
              <a:spcAft>
                <a:spcPts val="600"/>
              </a:spcAft>
              <a:buNone/>
            </a:pPr>
            <a:r>
              <a:rPr lang="en-US" b="1" dirty="0" smtClean="0"/>
              <a:t>Not Responsible:</a:t>
            </a:r>
          </a:p>
          <a:p>
            <a:pPr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 smtClean="0"/>
              <a:t>The bird</a:t>
            </a:r>
          </a:p>
          <a:p>
            <a:pPr>
              <a:spcBef>
                <a:spcPts val="600"/>
              </a:spcBef>
              <a:spcAft>
                <a:spcPts val="3000"/>
              </a:spcAft>
              <a:buNone/>
            </a:pPr>
            <a:r>
              <a:rPr lang="en-US" dirty="0" smtClean="0"/>
              <a:t>Sweaty Franz</a:t>
            </a:r>
          </a:p>
          <a:p>
            <a:pPr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 smtClean="0"/>
              <a:t>Ball bumper</a:t>
            </a:r>
          </a:p>
          <a:p>
            <a:pPr>
              <a:spcBef>
                <a:spcPts val="600"/>
              </a:spcBef>
              <a:spcAft>
                <a:spcPts val="600"/>
              </a:spcAft>
              <a:buNone/>
            </a:pP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295400" y="457200"/>
            <a:ext cx="6172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What’s the difference?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56672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3962400"/>
          </a:xfrm>
        </p:spPr>
        <p:txBody>
          <a:bodyPr>
            <a:normAutofit/>
          </a:bodyPr>
          <a:lstStyle/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pPr>
              <a:buNone/>
            </a:pPr>
            <a:r>
              <a:rPr lang="en-US" smtClean="0"/>
              <a:t>				          </a:t>
            </a:r>
            <a:r>
              <a:rPr lang="en-US" sz="4000" i="1" smtClean="0"/>
              <a:t>See you next week!</a:t>
            </a:r>
            <a:endParaRPr lang="en-US" sz="4000" i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smtClean="0"/>
              <a:t>Module Requirements</a:t>
            </a:r>
            <a:endParaRPr lang="en-US" sz="4000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3600" smtClean="0"/>
              <a:t>Tutorial attendance = 10%</a:t>
            </a:r>
          </a:p>
          <a:p>
            <a:pPr>
              <a:buNone/>
            </a:pPr>
            <a:r>
              <a:rPr lang="en-US" sz="3600" smtClean="0"/>
              <a:t>Weekly summaries = 50%</a:t>
            </a:r>
          </a:p>
          <a:p>
            <a:pPr>
              <a:buNone/>
            </a:pPr>
            <a:r>
              <a:rPr lang="en-US" sz="3600" smtClean="0"/>
              <a:t>Final exam = 40% </a:t>
            </a:r>
            <a:endParaRPr lang="en-US" sz="3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smtClean="0"/>
              <a:t>Tutorials</a:t>
            </a:r>
            <a:endParaRPr lang="en-US" sz="4000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indent="0">
              <a:buNone/>
            </a:pPr>
            <a:r>
              <a:rPr lang="en-US" smtClean="0">
                <a:solidFill>
                  <a:schemeClr val="bg1"/>
                </a:solidFill>
              </a:rPr>
              <a:t>Tutorials begin in the third week of the semester (so, 22 August is the earliest possible tutorial date).</a:t>
            </a:r>
          </a:p>
          <a:p>
            <a:pPr indent="0">
              <a:buNone/>
            </a:pPr>
            <a:endParaRPr lang="en-US" smtClean="0">
              <a:solidFill>
                <a:schemeClr val="bg1"/>
              </a:solidFill>
            </a:endParaRPr>
          </a:p>
          <a:p>
            <a:pPr indent="0">
              <a:buNone/>
            </a:pPr>
            <a:r>
              <a:rPr lang="en-US" smtClean="0">
                <a:solidFill>
                  <a:schemeClr val="bg1"/>
                </a:solidFill>
              </a:rPr>
              <a:t>There will be no tutorials in the final week of the semester. </a:t>
            </a:r>
          </a:p>
          <a:p>
            <a:pPr indent="0">
              <a:buNone/>
            </a:pPr>
            <a:endParaRPr lang="en-US" u="sng" smtClean="0">
              <a:solidFill>
                <a:schemeClr val="bg1"/>
              </a:solidFill>
            </a:endParaRPr>
          </a:p>
          <a:p>
            <a:pPr indent="0">
              <a:buNone/>
            </a:pPr>
            <a:r>
              <a:rPr lang="en-US" u="sng" smtClean="0">
                <a:solidFill>
                  <a:schemeClr val="bg1"/>
                </a:solidFill>
              </a:rPr>
              <a:t>Exception</a:t>
            </a:r>
            <a:r>
              <a:rPr lang="en-US" smtClean="0">
                <a:solidFill>
                  <a:schemeClr val="bg1"/>
                </a:solidFill>
              </a:rPr>
              <a:t>: groups that miss a meeting due to a public holiday will meet in the final week, to make up for the missed meeting.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smtClean="0"/>
              <a:t>Tutorials</a:t>
            </a:r>
            <a:endParaRPr lang="en-US" sz="4000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0">
              <a:spcAft>
                <a:spcPts val="600"/>
              </a:spcAft>
              <a:buNone/>
            </a:pPr>
            <a:r>
              <a:rPr lang="en-US" dirty="0" smtClean="0"/>
              <a:t>Tutorials begin in the third week of the semester, and meet every week thereafter.</a:t>
            </a:r>
          </a:p>
          <a:p>
            <a:pPr indent="0">
              <a:spcAft>
                <a:spcPts val="600"/>
              </a:spcAft>
              <a:buNone/>
            </a:pPr>
            <a:r>
              <a:rPr lang="en-US" dirty="0" smtClean="0"/>
              <a:t>Tutorials are an opportunity to raise questions about the preceding week’s topic and lecture. </a:t>
            </a:r>
          </a:p>
          <a:p>
            <a:pPr indent="0">
              <a:spcAft>
                <a:spcPts val="600"/>
              </a:spcAft>
              <a:buNone/>
            </a:pPr>
            <a:r>
              <a:rPr lang="en-US" dirty="0" smtClean="0"/>
              <a:t>The tutors for this module are smart, friendly, and open-minded. Get to know them!</a:t>
            </a:r>
          </a:p>
          <a:p>
            <a:pPr indent="0">
              <a:spcAft>
                <a:spcPts val="600"/>
              </a:spcAft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938" y="609601"/>
            <a:ext cx="1314450" cy="17525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466" y="3603702"/>
            <a:ext cx="1381040" cy="18413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63" r="32837" b="23999"/>
          <a:stretch/>
        </p:blipFill>
        <p:spPr>
          <a:xfrm>
            <a:off x="1217419" y="3603700"/>
            <a:ext cx="1315880" cy="18751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768" y="495300"/>
            <a:ext cx="1318737" cy="1981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8" r="4047"/>
          <a:stretch/>
        </p:blipFill>
        <p:spPr>
          <a:xfrm>
            <a:off x="6379414" y="3767832"/>
            <a:ext cx="1493498" cy="165293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853" t="6364" r="-377" b="6040"/>
          <a:stretch/>
        </p:blipFill>
        <p:spPr>
          <a:xfrm>
            <a:off x="1143000" y="609601"/>
            <a:ext cx="1371600" cy="1828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43000" y="2476500"/>
            <a:ext cx="1390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Qingyi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954456" y="2488002"/>
            <a:ext cx="132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Zohar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468939" y="236220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Jade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217420" y="5481729"/>
            <a:ext cx="131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Mary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887206" y="5447963"/>
            <a:ext cx="1390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Kenneth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383026" y="5420771"/>
            <a:ext cx="1489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Philippe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87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4648</TotalTime>
  <Words>1040</Words>
  <Application>Microsoft Office PowerPoint</Application>
  <PresentationFormat>On-screen Show (4:3)</PresentationFormat>
  <Paragraphs>145</Paragraphs>
  <Slides>54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Office Theme</vt:lpstr>
      <vt:lpstr>PH1102E/GEK1067 Introduction to Philosophy</vt:lpstr>
      <vt:lpstr>PowerPoint Presentation</vt:lpstr>
      <vt:lpstr>PowerPoint Presentation</vt:lpstr>
      <vt:lpstr>Administrative Matters</vt:lpstr>
      <vt:lpstr>Module Requirements</vt:lpstr>
      <vt:lpstr>Module Requirements</vt:lpstr>
      <vt:lpstr>Tutorials</vt:lpstr>
      <vt:lpstr>Tutorials</vt:lpstr>
      <vt:lpstr>PowerPoint Presentation</vt:lpstr>
      <vt:lpstr>Weekly Summaries</vt:lpstr>
      <vt:lpstr>Weekly Summaries</vt:lpstr>
      <vt:lpstr>Weekly Summaries</vt:lpstr>
      <vt:lpstr>Weekly Summaries</vt:lpstr>
      <vt:lpstr>Weekly Summaries</vt:lpstr>
      <vt:lpstr>Weekly Summaries</vt:lpstr>
      <vt:lpstr>Weekly Summaries</vt:lpstr>
      <vt:lpstr>Final Exam</vt:lpstr>
      <vt:lpstr>Final Exam</vt:lpstr>
      <vt:lpstr>Readings and notes</vt:lpstr>
      <vt:lpstr>Readings and notes</vt:lpstr>
      <vt:lpstr>Contacting me</vt:lpstr>
      <vt:lpstr>Contacting me</vt:lpstr>
      <vt:lpstr>Rule #1</vt:lpstr>
      <vt:lpstr>Rule #2</vt:lpstr>
      <vt:lpstr>PowerPoint Presentation</vt:lpstr>
      <vt:lpstr>Freedom &amp; Responsibility</vt:lpstr>
      <vt:lpstr>PowerPoint Presentation</vt:lpstr>
      <vt:lpstr>Self &amp; Nature</vt:lpstr>
      <vt:lpstr>Self &amp; Nature</vt:lpstr>
      <vt:lpstr>PowerPoint Presentation</vt:lpstr>
      <vt:lpstr>PowerPoint Presentation</vt:lpstr>
      <vt:lpstr>Self &amp; Nature</vt:lpstr>
      <vt:lpstr>Self &amp; Nature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 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 </dc:creator>
  <cp:lastModifiedBy>Michael Walsh Pelczar</cp:lastModifiedBy>
  <cp:revision>245</cp:revision>
  <dcterms:created xsi:type="dcterms:W3CDTF">2010-08-11T08:09:15Z</dcterms:created>
  <dcterms:modified xsi:type="dcterms:W3CDTF">2014-08-15T05:39:34Z</dcterms:modified>
</cp:coreProperties>
</file>